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7f0792e6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107f0792e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7f0792e65_0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107f0792e65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07f0792e65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107f0792e6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07f63ac61a_2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107f63ac61a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07f0792e65_0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107f0792e65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7f0792e65_0_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g107f0792e65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7f0792e65_0_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107f0792e65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7f63ac61a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107f63ac61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f861cc4a69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f861cc4a6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861cc4a69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f861cc4a6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88cd62cd0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1088cd62cd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7f0792e65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107f0792e6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hyperlink" Target="https://github.com/athornton1618/SpotifyClassifier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ctrTitle"/>
          </p:nvPr>
        </p:nvSpPr>
        <p:spPr>
          <a:xfrm>
            <a:off x="395275" y="411950"/>
            <a:ext cx="4733400" cy="12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Belleza"/>
              <a:buNone/>
            </a:pPr>
            <a:r>
              <a:rPr lang="en-US" sz="3600" b="1">
                <a:solidFill>
                  <a:srgbClr val="000000"/>
                </a:solidFill>
              </a:rPr>
              <a:t>SpotifyClassifier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395275" y="1435875"/>
            <a:ext cx="5588100" cy="12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lang="en-US" sz="1800" b="1">
                <a:solidFill>
                  <a:srgbClr val="002060"/>
                </a:solidFill>
              </a:rPr>
              <a:t>ELEN E6893 Big Data Analytics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</a:pPr>
            <a:r>
              <a:rPr lang="en-US" sz="1800" b="1">
                <a:solidFill>
                  <a:srgbClr val="002060"/>
                </a:solidFill>
              </a:rPr>
              <a:t>Presented</a:t>
            </a:r>
            <a:r>
              <a:rPr lang="en-US" sz="18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>
                <a:solidFill>
                  <a:srgbClr val="002060"/>
                </a:solidFill>
              </a:rPr>
              <a:t>December 17, 2021</a:t>
            </a:r>
            <a:endParaRPr sz="1800" b="1">
              <a:solidFill>
                <a:srgbClr val="002060"/>
              </a:solidFill>
            </a:endParaRPr>
          </a:p>
        </p:txBody>
      </p:sp>
      <p:grpSp>
        <p:nvGrpSpPr>
          <p:cNvPr id="66" name="Google Shape;66;p14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67" name="Google Shape;67;p14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8" name="Google Shape;68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9325" y="319175"/>
            <a:ext cx="3182050" cy="424717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133200" y="2847725"/>
            <a:ext cx="2079600" cy="18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</a:pPr>
            <a:r>
              <a:rPr lang="en-US" sz="1600" b="1">
                <a:solidFill>
                  <a:srgbClr val="002060"/>
                </a:solidFill>
              </a:rPr>
              <a:t>1</a:t>
            </a:r>
            <a:r>
              <a:rPr lang="en-US" sz="1600" b="1" baseline="30000">
                <a:solidFill>
                  <a:srgbClr val="002060"/>
                </a:solidFill>
              </a:rPr>
              <a:t>st</a:t>
            </a:r>
            <a:r>
              <a:rPr lang="en-US" sz="1600" b="1">
                <a:solidFill>
                  <a:srgbClr val="002060"/>
                </a:solidFill>
              </a:rPr>
              <a:t> Alex Thornton</a:t>
            </a:r>
            <a:endParaRPr sz="1600" b="1">
              <a:solidFill>
                <a:srgbClr val="002060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</a:pPr>
            <a:r>
              <a:rPr lang="en-US" sz="1200" i="1">
                <a:solidFill>
                  <a:schemeClr val="dk1"/>
                </a:solidFill>
              </a:rPr>
              <a:t>Dept. of Electrical Eng.</a:t>
            </a:r>
            <a:endParaRPr sz="1200" i="1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</a:pPr>
            <a:r>
              <a:rPr lang="en-US" sz="1200" i="1">
                <a:solidFill>
                  <a:schemeClr val="dk1"/>
                </a:solidFill>
              </a:rPr>
              <a:t>Columbia University</a:t>
            </a:r>
            <a:endParaRPr sz="1200" i="1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New York, NY</a:t>
            </a:r>
            <a:endParaRPr sz="12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apt2141@columbia.edu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1983375" y="2847725"/>
            <a:ext cx="2168400" cy="18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</a:pPr>
            <a:r>
              <a:rPr lang="en-US" sz="1600" b="1">
                <a:solidFill>
                  <a:srgbClr val="002060"/>
                </a:solidFill>
              </a:rPr>
              <a:t>2</a:t>
            </a:r>
            <a:r>
              <a:rPr lang="en-US" sz="1600" b="1" baseline="30000">
                <a:solidFill>
                  <a:srgbClr val="002060"/>
                </a:solidFill>
              </a:rPr>
              <a:t>nd</a:t>
            </a:r>
            <a:r>
              <a:rPr lang="en-US" sz="1600" b="1">
                <a:solidFill>
                  <a:srgbClr val="002060"/>
                </a:solidFill>
              </a:rPr>
              <a:t> Elmira Aliyeva</a:t>
            </a:r>
            <a:endParaRPr sz="1600" b="1">
              <a:solidFill>
                <a:srgbClr val="002060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</a:pPr>
            <a:r>
              <a:rPr lang="en-US" sz="1200" i="1">
                <a:solidFill>
                  <a:schemeClr val="dk1"/>
                </a:solidFill>
              </a:rPr>
              <a:t>Dept. of Computer Science</a:t>
            </a:r>
            <a:endParaRPr sz="1200" i="1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</a:pPr>
            <a:r>
              <a:rPr lang="en-US" sz="1200" i="1">
                <a:solidFill>
                  <a:schemeClr val="dk1"/>
                </a:solidFill>
              </a:rPr>
              <a:t>Columbia University</a:t>
            </a:r>
            <a:endParaRPr sz="1200" i="1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New York, NY</a:t>
            </a:r>
            <a:endParaRPr sz="12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ae2970@columbia.edu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3963775" y="2847725"/>
            <a:ext cx="2168400" cy="18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</a:pPr>
            <a:r>
              <a:rPr lang="en-US" sz="1600" b="1">
                <a:solidFill>
                  <a:srgbClr val="002060"/>
                </a:solidFill>
              </a:rPr>
              <a:t>3</a:t>
            </a:r>
            <a:r>
              <a:rPr lang="en-US" sz="1600" b="1" baseline="30000">
                <a:solidFill>
                  <a:srgbClr val="002060"/>
                </a:solidFill>
              </a:rPr>
              <a:t>rd</a:t>
            </a:r>
            <a:r>
              <a:rPr lang="en-US" sz="1600" b="1">
                <a:solidFill>
                  <a:srgbClr val="002060"/>
                </a:solidFill>
              </a:rPr>
              <a:t> Tanvi Pande</a:t>
            </a:r>
            <a:endParaRPr sz="1600" b="1">
              <a:solidFill>
                <a:srgbClr val="002060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</a:pPr>
            <a:r>
              <a:rPr lang="en-US" sz="1200" i="1">
                <a:solidFill>
                  <a:schemeClr val="dk1"/>
                </a:solidFill>
              </a:rPr>
              <a:t>Dept. of Computer Science</a:t>
            </a:r>
            <a:endParaRPr sz="1200" i="1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</a:pPr>
            <a:r>
              <a:rPr lang="en-US" sz="1200" i="1">
                <a:solidFill>
                  <a:schemeClr val="dk1"/>
                </a:solidFill>
              </a:rPr>
              <a:t>Columbia University</a:t>
            </a:r>
            <a:endParaRPr sz="1200" i="1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New York, NY</a:t>
            </a:r>
            <a:endParaRPr sz="12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tp2673@columbia.edu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73" name="Google Shape;73;p14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1</a:t>
            </a:fld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23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182" name="Google Shape;182;p23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3" name="Google Shape;183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4" name="Google Shape;184;p23"/>
          <p:cNvSpPr txBox="1">
            <a:spLocks noGrp="1"/>
          </p:cNvSpPr>
          <p:nvPr>
            <p:ph type="title"/>
          </p:nvPr>
        </p:nvSpPr>
        <p:spPr>
          <a:xfrm>
            <a:off x="195900" y="66600"/>
            <a:ext cx="84261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Super-Genres as a Graph</a:t>
            </a:r>
            <a:endParaRPr sz="3000"/>
          </a:p>
        </p:txBody>
      </p:sp>
      <p:pic>
        <p:nvPicPr>
          <p:cNvPr id="185" name="Google Shape;18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1225" y="625812"/>
            <a:ext cx="4323800" cy="380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3"/>
          <p:cNvSpPr txBox="1"/>
          <p:nvPr/>
        </p:nvSpPr>
        <p:spPr>
          <a:xfrm>
            <a:off x="247675" y="1083525"/>
            <a:ext cx="4274100" cy="3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Maybe 'super-genre' hierarchy model was an oversimplification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Perhaps some subgenres belong to more than one cluster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Ex: "alt-rock" = "rock"&amp;"alternative"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We set out to find more representative super-genres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Also want to identify problematic (highly interconnected) subgenres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7" name="Google Shape;187;p23"/>
          <p:cNvSpPr txBox="1"/>
          <p:nvPr/>
        </p:nvSpPr>
        <p:spPr>
          <a:xfrm>
            <a:off x="5048651" y="4213325"/>
            <a:ext cx="366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Fig 9. Our expected underlying structure</a:t>
            </a:r>
            <a:endParaRPr i="1"/>
          </a:p>
        </p:txBody>
      </p:sp>
      <p:sp>
        <p:nvSpPr>
          <p:cNvPr id="188" name="Google Shape;188;p23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10</a:t>
            </a:fld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24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194" name="Google Shape;194;p24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5" name="Google Shape;195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6" name="Google Shape;196;p24"/>
          <p:cNvSpPr txBox="1">
            <a:spLocks noGrp="1"/>
          </p:cNvSpPr>
          <p:nvPr>
            <p:ph type="title"/>
          </p:nvPr>
        </p:nvSpPr>
        <p:spPr>
          <a:xfrm>
            <a:off x="195900" y="66600"/>
            <a:ext cx="84261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Genre Interconnectedness</a:t>
            </a:r>
            <a:endParaRPr sz="3000"/>
          </a:p>
        </p:txBody>
      </p:sp>
      <p:pic>
        <p:nvPicPr>
          <p:cNvPr id="197" name="Google Shape;19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0175" y="710701"/>
            <a:ext cx="6383524" cy="38162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" name="Google Shape;198;p24"/>
          <p:cNvCxnSpPr>
            <a:stCxn id="199" idx="1"/>
            <a:endCxn id="200" idx="6"/>
          </p:cNvCxnSpPr>
          <p:nvPr/>
        </p:nvCxnSpPr>
        <p:spPr>
          <a:xfrm flipH="1">
            <a:off x="4771675" y="1988600"/>
            <a:ext cx="2371800" cy="1116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Google Shape;200;p24"/>
          <p:cNvSpPr/>
          <p:nvPr/>
        </p:nvSpPr>
        <p:spPr>
          <a:xfrm>
            <a:off x="4401475" y="3041700"/>
            <a:ext cx="370200" cy="1260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4"/>
          <p:cNvSpPr/>
          <p:nvPr/>
        </p:nvSpPr>
        <p:spPr>
          <a:xfrm>
            <a:off x="3991425" y="2862300"/>
            <a:ext cx="370200" cy="1794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2" name="Google Shape;202;p24"/>
          <p:cNvCxnSpPr>
            <a:stCxn id="201" idx="2"/>
          </p:cNvCxnSpPr>
          <p:nvPr/>
        </p:nvCxnSpPr>
        <p:spPr>
          <a:xfrm flipH="1">
            <a:off x="1811325" y="2952000"/>
            <a:ext cx="2180100" cy="193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" name="Google Shape;203;p24"/>
          <p:cNvSpPr txBox="1"/>
          <p:nvPr/>
        </p:nvSpPr>
        <p:spPr>
          <a:xfrm>
            <a:off x="457325" y="2585875"/>
            <a:ext cx="1543200" cy="15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Unsurprising 'blues' is central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9" name="Google Shape;199;p24"/>
          <p:cNvSpPr txBox="1"/>
          <p:nvPr/>
        </p:nvSpPr>
        <p:spPr>
          <a:xfrm>
            <a:off x="7143475" y="1209350"/>
            <a:ext cx="1543200" cy="15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Not expecting 'sleep' to be so connected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4" name="Google Shape;204;p24"/>
          <p:cNvSpPr txBox="1"/>
          <p:nvPr/>
        </p:nvSpPr>
        <p:spPr>
          <a:xfrm>
            <a:off x="2895026" y="4334200"/>
            <a:ext cx="366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Fig 10. True underlying structure</a:t>
            </a:r>
            <a:endParaRPr i="1"/>
          </a:p>
        </p:txBody>
      </p:sp>
      <p:sp>
        <p:nvSpPr>
          <p:cNvPr id="205" name="Google Shape;205;p24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11</a:t>
            </a:fld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25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211" name="Google Shape;211;p25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2" name="Google Shape;212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3" name="Google Shape;213;p25"/>
          <p:cNvSpPr txBox="1">
            <a:spLocks noGrp="1"/>
          </p:cNvSpPr>
          <p:nvPr>
            <p:ph type="title"/>
          </p:nvPr>
        </p:nvSpPr>
        <p:spPr>
          <a:xfrm>
            <a:off x="195900" y="66600"/>
            <a:ext cx="84261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Most Interconnected Subgenres</a:t>
            </a:r>
            <a:endParaRPr sz="3000"/>
          </a:p>
        </p:txBody>
      </p:sp>
      <p:sp>
        <p:nvSpPr>
          <p:cNvPr id="214" name="Google Shape;214;p25"/>
          <p:cNvSpPr txBox="1"/>
          <p:nvPr/>
        </p:nvSpPr>
        <p:spPr>
          <a:xfrm>
            <a:off x="247675" y="1150125"/>
            <a:ext cx="4274100" cy="3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Ranked based on subgenre overlap 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'chill', 'study', and 'sleep', rounded out the top 3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Interestingly, these were all part of our 'easy-listening' super-genre 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'guitar', 'party, and 'acoustic' are unsurprising offenders, as they are vague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5" name="Google Shape;215;p25"/>
          <p:cNvSpPr txBox="1"/>
          <p:nvPr/>
        </p:nvSpPr>
        <p:spPr>
          <a:xfrm>
            <a:off x="5048651" y="4213325"/>
            <a:ext cx="366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Fig 11. Top interconnected subgenres</a:t>
            </a:r>
            <a:endParaRPr i="1"/>
          </a:p>
        </p:txBody>
      </p:sp>
      <p:pic>
        <p:nvPicPr>
          <p:cNvPr id="216" name="Google Shape;21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0000" y="996988"/>
            <a:ext cx="4034907" cy="314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5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12</a:t>
            </a:fld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6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223" name="Google Shape;223;p26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24" name="Google Shape;224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5" name="Google Shape;225;p26"/>
          <p:cNvSpPr txBox="1">
            <a:spLocks noGrp="1"/>
          </p:cNvSpPr>
          <p:nvPr>
            <p:ph type="title"/>
          </p:nvPr>
        </p:nvSpPr>
        <p:spPr>
          <a:xfrm>
            <a:off x="195900" y="66600"/>
            <a:ext cx="84261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Stretch Goals</a:t>
            </a:r>
            <a:endParaRPr sz="3000"/>
          </a:p>
        </p:txBody>
      </p:sp>
      <p:sp>
        <p:nvSpPr>
          <p:cNvPr id="226" name="Google Shape;226;p26"/>
          <p:cNvSpPr txBox="1"/>
          <p:nvPr/>
        </p:nvSpPr>
        <p:spPr>
          <a:xfrm>
            <a:off x="247675" y="1150125"/>
            <a:ext cx="3297300" cy="3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Didn't quite get this perfect for today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Connect front end of website to back end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Display album art / animation of input track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Visualize prediction scores against our sunburst and graph clustering visuals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7" name="Google Shape;227;p26"/>
          <p:cNvSpPr txBox="1"/>
          <p:nvPr/>
        </p:nvSpPr>
        <p:spPr>
          <a:xfrm>
            <a:off x="4959901" y="3633913"/>
            <a:ext cx="366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Fig 12. Website Front End</a:t>
            </a:r>
            <a:endParaRPr i="1"/>
          </a:p>
        </p:txBody>
      </p:sp>
      <p:sp>
        <p:nvSpPr>
          <p:cNvPr id="228" name="Google Shape;228;p26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13</a:t>
            </a:fld>
            <a:endParaRPr sz="1000">
              <a:solidFill>
                <a:schemeClr val="lt1"/>
              </a:solidFill>
            </a:endParaRPr>
          </a:p>
        </p:txBody>
      </p:sp>
      <p:pic>
        <p:nvPicPr>
          <p:cNvPr id="229" name="Google Shape;22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0314" y="759000"/>
            <a:ext cx="4814275" cy="287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27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235" name="Google Shape;235;p27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6" name="Google Shape;236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7" name="Google Shape;23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9325" y="319175"/>
            <a:ext cx="3182050" cy="424717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7"/>
          <p:cNvSpPr txBox="1"/>
          <p:nvPr/>
        </p:nvSpPr>
        <p:spPr>
          <a:xfrm>
            <a:off x="403100" y="683900"/>
            <a:ext cx="49179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</a:rPr>
              <a:t>Check us out on github!</a:t>
            </a:r>
            <a:endParaRPr sz="22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u="sng">
                <a:solidFill>
                  <a:schemeClr val="hlink"/>
                </a:solidFill>
                <a:hlinkClick r:id="rId5"/>
              </a:rPr>
              <a:t>https://github.com/athornton1618/SpotifyClassifier</a:t>
            </a:r>
            <a:r>
              <a:rPr lang="en-US" b="1">
                <a:solidFill>
                  <a:schemeClr val="dk1"/>
                </a:solidFill>
              </a:rPr>
              <a:t> 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239" name="Google Shape;23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03050" y="2091500"/>
            <a:ext cx="2518000" cy="25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7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14</a:t>
            </a:fld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5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79" name="Google Shape;79;p15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0" name="Google Shape;80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247675" y="66600"/>
            <a:ext cx="4593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Project Overview</a:t>
            </a:r>
            <a:endParaRPr sz="3000"/>
          </a:p>
        </p:txBody>
      </p:sp>
      <p:sp>
        <p:nvSpPr>
          <p:cNvPr id="82" name="Google Shape;82;p15"/>
          <p:cNvSpPr txBox="1"/>
          <p:nvPr/>
        </p:nvSpPr>
        <p:spPr>
          <a:xfrm>
            <a:off x="247675" y="1150125"/>
            <a:ext cx="4525800" cy="3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Track Genre Classification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Used Spotify Dev API to create our own dataset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Predicts genre from name only!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No need for mp3 file of song to classify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" name="Google Shape;83;p15"/>
          <p:cNvSpPr txBox="1"/>
          <p:nvPr/>
        </p:nvSpPr>
        <p:spPr>
          <a:xfrm>
            <a:off x="5425988" y="3444775"/>
            <a:ext cx="347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Fig 1. Spotify - source for song metadata</a:t>
            </a:r>
            <a:endParaRPr i="1"/>
          </a:p>
        </p:txBody>
      </p:sp>
      <p:pic>
        <p:nvPicPr>
          <p:cNvPr id="84" name="Google Shape;84;p15"/>
          <p:cNvPicPr preferRelativeResize="0"/>
          <p:nvPr/>
        </p:nvPicPr>
        <p:blipFill rotWithShape="1">
          <a:blip r:embed="rId4">
            <a:alphaModFix/>
          </a:blip>
          <a:srcRect l="22222" r="22892"/>
          <a:stretch/>
        </p:blipFill>
        <p:spPr>
          <a:xfrm>
            <a:off x="6314450" y="1366425"/>
            <a:ext cx="1892949" cy="19452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2</a:t>
            </a:fld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247675" y="66600"/>
            <a:ext cx="4593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Business Value</a:t>
            </a:r>
            <a:endParaRPr sz="3000"/>
          </a:p>
        </p:txBody>
      </p:sp>
      <p:sp>
        <p:nvSpPr>
          <p:cNvPr id="91" name="Google Shape;91;p16"/>
          <p:cNvSpPr txBox="1"/>
          <p:nvPr/>
        </p:nvSpPr>
        <p:spPr>
          <a:xfrm>
            <a:off x="247675" y="1150125"/>
            <a:ext cx="4593600" cy="14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Users are curious about 'Spotify Wrapped' genre listening patterns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Spotify API only provides genre labels for artists, not tracks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Some artists have many genres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92" name="Google Shape;92;p16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93" name="Google Shape;93;p16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4" name="Google Shape;94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" name="Google Shape;95;p16"/>
          <p:cNvSpPr txBox="1"/>
          <p:nvPr/>
        </p:nvSpPr>
        <p:spPr>
          <a:xfrm>
            <a:off x="4693250" y="3576675"/>
            <a:ext cx="4593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Fig 2. Red (Taylor's Version) 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vs. Reputation album comparison</a:t>
            </a:r>
            <a:endParaRPr i="1"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7375" y="1421388"/>
            <a:ext cx="2097424" cy="20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8700" y="1421387"/>
            <a:ext cx="2097424" cy="209742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7253300" y="1840988"/>
            <a:ext cx="1635000" cy="12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0000"/>
                </a:solidFill>
              </a:rPr>
              <a:t>Electro-pop</a:t>
            </a:r>
            <a:endParaRPr sz="2000" b="1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0000"/>
                </a:solidFill>
              </a:rPr>
              <a:t>R&amp;B</a:t>
            </a:r>
            <a:endParaRPr sz="2000" b="1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0000"/>
                </a:solidFill>
              </a:rPr>
              <a:t>Rap</a:t>
            </a:r>
            <a:endParaRPr sz="20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" name="Google Shape;99;p16"/>
          <p:cNvSpPr txBox="1"/>
          <p:nvPr/>
        </p:nvSpPr>
        <p:spPr>
          <a:xfrm>
            <a:off x="5038575" y="1840988"/>
            <a:ext cx="1635000" cy="12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</a:rPr>
              <a:t>Pop</a:t>
            </a:r>
            <a:endParaRPr sz="2000" b="1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</a:rPr>
              <a:t>Country</a:t>
            </a:r>
            <a:endParaRPr sz="2000" b="1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</a:rPr>
              <a:t>Rock</a:t>
            </a:r>
            <a:endParaRPr sz="20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0" name="Google Shape;100;p16"/>
          <p:cNvSpPr txBox="1"/>
          <p:nvPr/>
        </p:nvSpPr>
        <p:spPr>
          <a:xfrm>
            <a:off x="247675" y="2827200"/>
            <a:ext cx="4593600" cy="18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Example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You enjoy 'Ronin (Taylor's Version)' 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i="1">
                <a:solidFill>
                  <a:schemeClr val="dk1"/>
                </a:solidFill>
              </a:rPr>
              <a:t>What genre is it?</a:t>
            </a:r>
            <a:endParaRPr sz="1800" i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Taylor Swift has written pop, country, folk, rap, and more! 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We provide labels for individual tracks!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3</a:t>
            </a:fld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7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107" name="Google Shape;107;p17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8" name="Google Shape;108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247675" y="66600"/>
            <a:ext cx="4593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New Dataset</a:t>
            </a:r>
            <a:endParaRPr sz="3000"/>
          </a:p>
        </p:txBody>
      </p:sp>
      <p:sp>
        <p:nvSpPr>
          <p:cNvPr id="110" name="Google Shape;110;p17"/>
          <p:cNvSpPr txBox="1"/>
          <p:nvPr/>
        </p:nvSpPr>
        <p:spPr>
          <a:xfrm>
            <a:off x="247675" y="1150125"/>
            <a:ext cx="4836600" cy="3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Queried Spotify for recommendations across 73 subgenres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~500 tracks labelled for each subgenre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Collected Spotify metadata for individual tracks, added subgenre labels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Grouped 73 subgenres -&gt;11 'super-genres' for simpler classification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1" name="Google Shape;111;p17"/>
          <p:cNvSpPr txBox="1"/>
          <p:nvPr/>
        </p:nvSpPr>
        <p:spPr>
          <a:xfrm>
            <a:off x="5266638" y="4147875"/>
            <a:ext cx="347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Fig 3. Our dataset hierarchy</a:t>
            </a:r>
            <a:endParaRPr i="1"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6650" y="759000"/>
            <a:ext cx="3539331" cy="326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4</a:t>
            </a:fld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18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119" name="Google Shape;119;p18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0" name="Google Shape;120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1" name="Google Shape;121;p18"/>
          <p:cNvSpPr txBox="1">
            <a:spLocks noGrp="1"/>
          </p:cNvSpPr>
          <p:nvPr>
            <p:ph type="title"/>
          </p:nvPr>
        </p:nvSpPr>
        <p:spPr>
          <a:xfrm>
            <a:off x="247675" y="66600"/>
            <a:ext cx="4593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Feature Variety</a:t>
            </a:r>
            <a:endParaRPr sz="3000"/>
          </a:p>
        </p:txBody>
      </p:sp>
      <p:sp>
        <p:nvSpPr>
          <p:cNvPr id="122" name="Google Shape;122;p18"/>
          <p:cNvSpPr txBox="1"/>
          <p:nvPr/>
        </p:nvSpPr>
        <p:spPr>
          <a:xfrm>
            <a:off x="247675" y="1150125"/>
            <a:ext cx="4836600" cy="3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Combined Spotify audio features and audio analysis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Averaged pitch and timbre vectors over all song segments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Included other miscellaneous metrics (popularity, date of release, explicit lyrics)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3" name="Google Shape;123;p18"/>
          <p:cNvSpPr txBox="1"/>
          <p:nvPr/>
        </p:nvSpPr>
        <p:spPr>
          <a:xfrm>
            <a:off x="5344825" y="2704750"/>
            <a:ext cx="347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Fig 4. Pitch feature vector</a:t>
            </a:r>
            <a:endParaRPr i="1"/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7063" y="507900"/>
            <a:ext cx="3754925" cy="2037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650" y="3264438"/>
            <a:ext cx="7772400" cy="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/>
        </p:nvSpPr>
        <p:spPr>
          <a:xfrm>
            <a:off x="2906150" y="4226475"/>
            <a:ext cx="347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Fig 5. Timbre feature vector</a:t>
            </a:r>
            <a:endParaRPr i="1"/>
          </a:p>
        </p:txBody>
      </p: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5</a:t>
            </a:fld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19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133" name="Google Shape;133;p19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4" name="Google Shape;134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247675" y="66600"/>
            <a:ext cx="4593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Model Architecture</a:t>
            </a:r>
            <a:endParaRPr sz="3000"/>
          </a:p>
        </p:txBody>
      </p:sp>
      <p:sp>
        <p:nvSpPr>
          <p:cNvPr id="136" name="Google Shape;136;p19"/>
          <p:cNvSpPr txBox="1"/>
          <p:nvPr/>
        </p:nvSpPr>
        <p:spPr>
          <a:xfrm>
            <a:off x="2832150" y="4247075"/>
            <a:ext cx="347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Fig 6. System Diagram</a:t>
            </a:r>
            <a:endParaRPr i="1"/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3300" y="949175"/>
            <a:ext cx="6461668" cy="318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6</a:t>
            </a:fld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20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144" name="Google Shape;144;p20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5" name="Google Shape;145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6" name="Google Shape;146;p20"/>
          <p:cNvSpPr txBox="1">
            <a:spLocks noGrp="1"/>
          </p:cNvSpPr>
          <p:nvPr>
            <p:ph type="title"/>
          </p:nvPr>
        </p:nvSpPr>
        <p:spPr>
          <a:xfrm>
            <a:off x="247675" y="66600"/>
            <a:ext cx="4593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Model Performance</a:t>
            </a:r>
            <a:endParaRPr sz="3000"/>
          </a:p>
        </p:txBody>
      </p:sp>
      <p:sp>
        <p:nvSpPr>
          <p:cNvPr id="147" name="Google Shape;147;p20"/>
          <p:cNvSpPr txBox="1"/>
          <p:nvPr/>
        </p:nvSpPr>
        <p:spPr>
          <a:xfrm>
            <a:off x="247675" y="759000"/>
            <a:ext cx="4593600" cy="3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Tested models</a:t>
            </a:r>
            <a:endParaRPr/>
          </a:p>
          <a:p>
            <a:pPr marL="457200" lvl="0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Random Forest Classifier. Accuracy: 0.4765</a:t>
            </a:r>
            <a:endParaRPr/>
          </a:p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Decision Tree Classifier. Accuracy: 0.4156</a:t>
            </a:r>
            <a:endParaRPr/>
          </a:p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Logistic Regression. Accuracy: 0.5518</a:t>
            </a:r>
            <a:endParaRPr/>
          </a:p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LinearSVC. Accuracy: 0.4796</a:t>
            </a:r>
            <a:endParaRPr/>
          </a:p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GBT Classifier Accuracy: </a:t>
            </a:r>
            <a:r>
              <a:rPr lang="en-US">
                <a:solidFill>
                  <a:schemeClr val="dk1"/>
                </a:solidFill>
              </a:rPr>
              <a:t>0.6223</a:t>
            </a:r>
            <a:endParaRPr/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GBT results</a:t>
            </a:r>
            <a:endParaRPr/>
          </a:p>
          <a:p>
            <a:pPr marL="457200" lvl="0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Test set F1-Score: 0.6217</a:t>
            </a:r>
            <a:endParaRPr/>
          </a:p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Test </a:t>
            </a:r>
            <a:r>
              <a:rPr lang="en-US">
                <a:solidFill>
                  <a:schemeClr val="dk1"/>
                </a:solidFill>
              </a:rPr>
              <a:t>set </a:t>
            </a:r>
            <a:r>
              <a:rPr lang="en-US"/>
              <a:t>Precision: 0.6238</a:t>
            </a:r>
            <a:endParaRPr/>
          </a:p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Test </a:t>
            </a:r>
            <a:r>
              <a:rPr lang="en-US">
                <a:solidFill>
                  <a:schemeClr val="dk1"/>
                </a:solidFill>
              </a:rPr>
              <a:t>set </a:t>
            </a:r>
            <a:r>
              <a:rPr lang="en-US"/>
              <a:t>Recall:  0.6223</a:t>
            </a:r>
            <a:endParaRPr/>
          </a:p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Test </a:t>
            </a:r>
            <a:r>
              <a:rPr lang="en-US">
                <a:solidFill>
                  <a:schemeClr val="dk1"/>
                </a:solidFill>
              </a:rPr>
              <a:t>set </a:t>
            </a:r>
            <a:r>
              <a:rPr lang="en-US"/>
              <a:t>Accuracy: 0.6223</a:t>
            </a:r>
            <a:endParaRPr/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As a benchmark, human accuracy averages around 70% for this kind of genre classification work [1].</a:t>
            </a:r>
            <a:endParaRPr/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[1] Mingwen Dong. Convolutional neural network achieves human-level accuracy in music genre classification. CoRR, abs/1802.09697, 2018.</a:t>
            </a:r>
            <a:endParaRPr/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sz="1500"/>
          </a:p>
        </p:txBody>
      </p:sp>
      <p:sp>
        <p:nvSpPr>
          <p:cNvPr id="148" name="Google Shape;148;p20"/>
          <p:cNvSpPr txBox="1"/>
          <p:nvPr/>
        </p:nvSpPr>
        <p:spPr>
          <a:xfrm>
            <a:off x="4993675" y="4361700"/>
            <a:ext cx="349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Fig 7. Test Set Confusion Matrix</a:t>
            </a:r>
            <a:endParaRPr i="1"/>
          </a:p>
        </p:txBody>
      </p:sp>
      <p:pic>
        <p:nvPicPr>
          <p:cNvPr id="149" name="Google Shape;14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5900" y="824125"/>
            <a:ext cx="3453861" cy="349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7</a:t>
            </a:fld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21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156" name="Google Shape;156;p21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7" name="Google Shape;157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8" name="Google Shape;158;p21"/>
          <p:cNvSpPr txBox="1">
            <a:spLocks noGrp="1"/>
          </p:cNvSpPr>
          <p:nvPr>
            <p:ph type="title"/>
          </p:nvPr>
        </p:nvSpPr>
        <p:spPr>
          <a:xfrm>
            <a:off x="247675" y="66600"/>
            <a:ext cx="4593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Model Performance</a:t>
            </a:r>
            <a:endParaRPr sz="3000"/>
          </a:p>
        </p:txBody>
      </p:sp>
      <p:sp>
        <p:nvSpPr>
          <p:cNvPr id="159" name="Google Shape;159;p21"/>
          <p:cNvSpPr txBox="1"/>
          <p:nvPr/>
        </p:nvSpPr>
        <p:spPr>
          <a:xfrm>
            <a:off x="2531475" y="4264800"/>
            <a:ext cx="349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Fig 8. Train Set Confusion Matrix</a:t>
            </a:r>
            <a:endParaRPr i="1"/>
          </a:p>
        </p:txBody>
      </p:sp>
      <p:pic>
        <p:nvPicPr>
          <p:cNvPr id="160" name="Google Shape;160;p21"/>
          <p:cNvPicPr preferRelativeResize="0"/>
          <p:nvPr/>
        </p:nvPicPr>
        <p:blipFill rotWithShape="1">
          <a:blip r:embed="rId4">
            <a:alphaModFix/>
          </a:blip>
          <a:srcRect t="980"/>
          <a:stretch/>
        </p:blipFill>
        <p:spPr>
          <a:xfrm>
            <a:off x="2460138" y="644325"/>
            <a:ext cx="3640974" cy="366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8</a:t>
            </a:fld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22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167" name="Google Shape;167;p22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8" name="Google Shape;168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" name="Google Shape;169;p22"/>
          <p:cNvSpPr txBox="1">
            <a:spLocks noGrp="1"/>
          </p:cNvSpPr>
          <p:nvPr>
            <p:ph type="title"/>
          </p:nvPr>
        </p:nvSpPr>
        <p:spPr>
          <a:xfrm>
            <a:off x="195900" y="66600"/>
            <a:ext cx="84261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Analysis: What is this, a crossover episode?</a:t>
            </a:r>
            <a:endParaRPr sz="3000"/>
          </a:p>
        </p:txBody>
      </p:sp>
      <p:sp>
        <p:nvSpPr>
          <p:cNvPr id="170" name="Google Shape;170;p22"/>
          <p:cNvSpPr txBox="1"/>
          <p:nvPr/>
        </p:nvSpPr>
        <p:spPr>
          <a:xfrm>
            <a:off x="152400" y="3456125"/>
            <a:ext cx="32118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'12qZHAeOyTf93YAWvGDTat': ['alternative', 'emo', 'garage', 'grunge', 'guitar', 'party', 'punk-rock', 'rock-n-roll', 'study']</a:t>
            </a:r>
            <a:endParaRPr sz="17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171" name="Google Shape;17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013" y="833674"/>
            <a:ext cx="2626574" cy="262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2"/>
          <p:cNvSpPr txBox="1"/>
          <p:nvPr/>
        </p:nvSpPr>
        <p:spPr>
          <a:xfrm>
            <a:off x="3367350" y="3456125"/>
            <a:ext cx="28122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'1MUQ6LtYIw6sSGQJEoIi2X': ['acoustic', 'alternative', 'bluegrass', 'chill', 'folk', 'sleep', 'study']</a:t>
            </a:r>
            <a:endParaRPr sz="17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173" name="Google Shape;17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9525" y="840975"/>
            <a:ext cx="2607851" cy="260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2"/>
          <p:cNvSpPr txBox="1"/>
          <p:nvPr/>
        </p:nvSpPr>
        <p:spPr>
          <a:xfrm>
            <a:off x="6179550" y="3456125"/>
            <a:ext cx="2856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'3FtYbEfBqAlGO46NUDQSAt': ['alternative', 'chill', 'indie-pop', 'party', 'study', 'techno']</a:t>
            </a:r>
            <a:endParaRPr sz="17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175" name="Google Shape;17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3925" y="843022"/>
            <a:ext cx="2607850" cy="2603767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9</a:t>
            </a:fld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664</Words>
  <Application>Microsoft Office PowerPoint</Application>
  <PresentationFormat>On-screen Show (16:9)</PresentationFormat>
  <Paragraphs>128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Belleza</vt:lpstr>
      <vt:lpstr>Courier New</vt:lpstr>
      <vt:lpstr>DecoType Naskh</vt:lpstr>
      <vt:lpstr>Times New Roman</vt:lpstr>
      <vt:lpstr>Simple Light</vt:lpstr>
      <vt:lpstr>SpotifyClassifier</vt:lpstr>
      <vt:lpstr>Project Overview</vt:lpstr>
      <vt:lpstr>Business Value</vt:lpstr>
      <vt:lpstr>New Dataset</vt:lpstr>
      <vt:lpstr>Feature Variety</vt:lpstr>
      <vt:lpstr>Model Architecture</vt:lpstr>
      <vt:lpstr>Model Performance</vt:lpstr>
      <vt:lpstr>Model Performance</vt:lpstr>
      <vt:lpstr>Analysis: What is this, a crossover episode?</vt:lpstr>
      <vt:lpstr>Super-Genres as a Graph</vt:lpstr>
      <vt:lpstr>Genre Interconnectedness</vt:lpstr>
      <vt:lpstr>Most Interconnected Subgenres</vt:lpstr>
      <vt:lpstr>Stretch Goals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SpotifyClassifier</dc:title>
  <dc:creator>Alexander Thornton</dc:creator>
  <cp:lastModifiedBy>Alexander Thornton</cp:lastModifiedBy>
  <cp:revision>1</cp:revision>
  <dcterms:modified xsi:type="dcterms:W3CDTF">2021-12-18T17:55:47Z</dcterms:modified>
</cp:coreProperties>
</file>